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89EE0-D3B8-4CBD-92DC-CD477123B0CB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E25C7E-AA6F-4182-9A7C-90525F0DE20C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89EE0-D3B8-4CBD-92DC-CD477123B0CB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25C7E-AA6F-4182-9A7C-90525F0DE2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89EE0-D3B8-4CBD-92DC-CD477123B0CB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25C7E-AA6F-4182-9A7C-90525F0DE2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89EE0-D3B8-4CBD-92DC-CD477123B0CB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E25C7E-AA6F-4182-9A7C-90525F0DE20C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89EE0-D3B8-4CBD-92DC-CD477123B0CB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E25C7E-AA6F-4182-9A7C-90525F0DE20C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89EE0-D3B8-4CBD-92DC-CD477123B0CB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E25C7E-AA6F-4182-9A7C-90525F0DE20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89EE0-D3B8-4CBD-92DC-CD477123B0CB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E25C7E-AA6F-4182-9A7C-90525F0DE20C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89EE0-D3B8-4CBD-92DC-CD477123B0CB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E25C7E-AA6F-4182-9A7C-90525F0DE20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89EE0-D3B8-4CBD-92DC-CD477123B0CB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E25C7E-AA6F-4182-9A7C-90525F0DE20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89EE0-D3B8-4CBD-92DC-CD477123B0CB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E25C7E-AA6F-4182-9A7C-90525F0DE20C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89EE0-D3B8-4CBD-92DC-CD477123B0CB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E25C7E-AA6F-4182-9A7C-90525F0DE20C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65589EE0-D3B8-4CBD-92DC-CD477123B0CB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02E25C7E-AA6F-4182-9A7C-90525F0DE20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19" y="1066800"/>
            <a:ext cx="8880065" cy="426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5562600"/>
            <a:ext cx="8382000" cy="1085850"/>
          </a:xfrm>
        </p:spPr>
        <p:txBody>
          <a:bodyPr/>
          <a:lstStyle/>
          <a:p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“The New Immigrants”</a:t>
            </a:r>
            <a:endParaRPr lang="en-US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319" y="353291"/>
            <a:ext cx="8749281" cy="685800"/>
          </a:xfrm>
        </p:spPr>
        <p:txBody>
          <a:bodyPr>
            <a:normAutofit/>
          </a:bodyPr>
          <a:lstStyle/>
          <a:p>
            <a:pPr algn="ctr"/>
            <a:r>
              <a:rPr lang="en-US" i="1" dirty="0" smtClean="0">
                <a:solidFill>
                  <a:schemeClr val="tx1">
                    <a:lumMod val="95000"/>
                  </a:schemeClr>
                </a:solidFill>
              </a:rPr>
              <a:t>Immigration &amp; Nativism in America at the turn of the 20</a:t>
            </a:r>
            <a:r>
              <a:rPr lang="en-US" i="1" baseline="30000" dirty="0" smtClean="0">
                <a:solidFill>
                  <a:schemeClr val="tx1">
                    <a:lumMod val="95000"/>
                  </a:schemeClr>
                </a:solidFill>
              </a:rPr>
              <a:t>th</a:t>
            </a:r>
            <a:r>
              <a:rPr lang="en-US" i="1" dirty="0" smtClean="0">
                <a:solidFill>
                  <a:schemeClr val="tx1">
                    <a:lumMod val="95000"/>
                  </a:schemeClr>
                </a:solidFill>
              </a:rPr>
              <a:t> Century</a:t>
            </a:r>
            <a:endParaRPr lang="en-US" i="1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11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704" y="685800"/>
            <a:ext cx="4325509" cy="3886200"/>
          </a:xfrm>
        </p:spPr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5715000" y="685800"/>
            <a:ext cx="2590800" cy="3657599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Nativists believed that the United States must be preserved for native born Americans – and the immigrants constituted a threat to the American way of life.  This despite the fact that </a:t>
            </a:r>
            <a:r>
              <a:rPr lang="en-US" i="1" u="sng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EVERY </a:t>
            </a:r>
            <a:r>
              <a:rPr lang="en-US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American is a descendent of immigrants and our nation could never have been founded were it not for the contributions of immigrants.</a:t>
            </a:r>
            <a:endParaRPr lang="en-US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1447800"/>
          </a:xfrm>
        </p:spPr>
        <p:txBody>
          <a:bodyPr/>
          <a:lstStyle/>
          <a:p>
            <a:r>
              <a:rPr lang="en-US" sz="3600" u="sng" dirty="0" smtClean="0">
                <a:solidFill>
                  <a:schemeClr val="bg2">
                    <a:lumMod val="50000"/>
                  </a:schemeClr>
                </a:solidFill>
              </a:rPr>
              <a:t>Nativism</a:t>
            </a:r>
            <a:r>
              <a:rPr lang="en-US" sz="3600" dirty="0" smtClean="0"/>
              <a:t> – </a:t>
            </a:r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</a:rPr>
              <a:t>(</a:t>
            </a:r>
            <a:r>
              <a:rPr lang="en-US" sz="3600" i="1" dirty="0" smtClean="0">
                <a:solidFill>
                  <a:schemeClr val="bg2">
                    <a:lumMod val="50000"/>
                  </a:schemeClr>
                </a:solidFill>
              </a:rPr>
              <a:t>n.</a:t>
            </a:r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</a:rPr>
              <a:t>) Anti-Immigrant bigotry and racism</a:t>
            </a:r>
            <a:endParaRPr lang="en-US" sz="3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579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0500"/>
            <a:ext cx="4038600" cy="4307840"/>
          </a:xfrm>
        </p:spPr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5715000" y="685800"/>
            <a:ext cx="2971800" cy="4267199"/>
          </a:xfrm>
        </p:spPr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dirty="0" smtClean="0"/>
              <a:t>Foreign Languages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 smtClean="0"/>
              <a:t>Non-Christian, or non-Protestant religious faiths.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 smtClean="0"/>
              <a:t>Unusual customs.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 smtClean="0"/>
              <a:t>Immigrants took jobs from American workers.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 smtClean="0"/>
              <a:t>Violence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 smtClean="0"/>
              <a:t>Crime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 smtClean="0"/>
              <a:t>Poverty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 smtClean="0"/>
              <a:t>Intemperance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 smtClean="0"/>
              <a:t>Anarchy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 smtClean="0"/>
              <a:t>Superstitions and Sabbath Desecration</a:t>
            </a:r>
          </a:p>
          <a:p>
            <a:pPr marL="285750" indent="-285750">
              <a:buFont typeface="Wingdings" pitchFamily="2" charset="2"/>
              <a:buChar char="v"/>
            </a:pP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1676400"/>
          </a:xfrm>
        </p:spPr>
        <p:txBody>
          <a:bodyPr/>
          <a:lstStyle/>
          <a:p>
            <a:r>
              <a:rPr lang="en-US" sz="2400" u="sng" dirty="0" smtClean="0">
                <a:solidFill>
                  <a:schemeClr val="bg2">
                    <a:lumMod val="50000"/>
                  </a:schemeClr>
                </a:solidFill>
              </a:rPr>
              <a:t>Alleged Negative Characteristics of Immigrants 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 - Nativists ascribed all of the problems in American Society to immigrant groups.  Frequently, immigrants were the victims of these conditions, not the cause.</a:t>
            </a:r>
            <a:r>
              <a:rPr lang="en-US" sz="2400" u="sng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en-US" sz="2400" u="sng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86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0" r="5770"/>
          <a:stretch>
            <a:fillRect/>
          </a:stretch>
        </p:blipFill>
        <p:spPr>
          <a:xfrm>
            <a:off x="425797" y="1600200"/>
            <a:ext cx="8425884" cy="3200400"/>
          </a:xfrm>
        </p:spPr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304800" y="381000"/>
            <a:ext cx="8534400" cy="1042753"/>
          </a:xfrm>
        </p:spPr>
        <p:txBody>
          <a:bodyPr>
            <a:normAutofit/>
          </a:bodyPr>
          <a:lstStyle/>
          <a:p>
            <a:r>
              <a:rPr lang="en-US" i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The Immigration Acts of 1917 and 1924 placed restrictive barriers on immigration as well.  Literacy requirements and economic tests prevented poor immigrants from coming to America</a:t>
            </a:r>
            <a:r>
              <a:rPr lang="en-US" i="1" dirty="0" smtClean="0">
                <a:solidFill>
                  <a:schemeClr val="bg2">
                    <a:lumMod val="75000"/>
                  </a:schemeClr>
                </a:solidFill>
              </a:rPr>
              <a:t>.</a:t>
            </a:r>
            <a:endParaRPr lang="en-US" i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The Chinese Exclusion Act </a:t>
            </a:r>
            <a:endParaRPr lang="en-US" u="sng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62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560" y="685800"/>
            <a:ext cx="3874679" cy="3429000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5638800" y="685801"/>
            <a:ext cx="3276600" cy="3429000"/>
          </a:xfrm>
        </p:spPr>
        <p:txBody>
          <a:bodyPr/>
          <a:lstStyle/>
          <a:p>
            <a:pPr marL="285750" indent="-285750">
              <a:buFont typeface="Wingdings" pitchFamily="2" charset="2"/>
              <a:buChar char="v"/>
            </a:pPr>
            <a:r>
              <a:rPr lang="en-US" dirty="0" smtClean="0"/>
              <a:t>Lack of land, or overcrowding in European Nations like Italy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 smtClean="0"/>
              <a:t>Religious persecution in Europe: Pogroms VS. Jewish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 smtClean="0"/>
              <a:t>Revolution and Political Unrest in nations like Mexico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 smtClean="0"/>
              <a:t>Job opportunities in the United States of America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 smtClean="0"/>
              <a:t>Freedoms: of speech, of the press, of religious expression, and the chance to participate in a democratic government.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i="1" u="sng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List at least five (5) reasons for immigration to the United States between 1865 and 1920. </a:t>
            </a:r>
            <a:endParaRPr lang="en-US" sz="2400" i="1" u="sng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931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The Irish Potato Famine of Black ‘47</a:t>
            </a:r>
          </a:p>
          <a:p>
            <a:r>
              <a:rPr lang="en-US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War and Conflict in Southeastern Europe </a:t>
            </a:r>
          </a:p>
          <a:p>
            <a:r>
              <a:rPr lang="en-US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Lack of Jobs and Land in Europe – Economic Opportunity in the United States.</a:t>
            </a:r>
          </a:p>
          <a:p>
            <a:r>
              <a:rPr lang="en-US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Religious Persecution in Europe – Religious Freedom in the United States.</a:t>
            </a:r>
          </a:p>
          <a:p>
            <a:r>
              <a:rPr lang="en-US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Democracy and Representative Government in the United States – against monarchies and authoritarian governments in Europe.</a:t>
            </a:r>
            <a:endParaRPr lang="en-US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chemeClr val="bg2">
                    <a:lumMod val="50000"/>
                  </a:schemeClr>
                </a:solidFill>
              </a:rPr>
              <a:t>Other Reasons for Immigration</a:t>
            </a:r>
            <a:endParaRPr lang="en-US" sz="40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89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876800"/>
            <a:ext cx="8229600" cy="914400"/>
          </a:xfrm>
        </p:spPr>
        <p:txBody>
          <a:bodyPr/>
          <a:lstStyle/>
          <a:p>
            <a:r>
              <a:rPr lang="en-US" sz="3600" i="1" u="sng" dirty="0" smtClean="0"/>
              <a:t>Immigrants: The “Old” VS. The “New”</a:t>
            </a:r>
            <a:endParaRPr lang="en-US" sz="3600" i="1" u="sng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14400" y="658368"/>
            <a:ext cx="3703320" cy="4066032"/>
          </a:xfrm>
        </p:spPr>
        <p:txBody>
          <a:bodyPr>
            <a:normAutofit lnSpcReduction="10000"/>
          </a:bodyPr>
          <a:lstStyle/>
          <a:p>
            <a:pPr marL="18288" indent="0" algn="ctr">
              <a:buNone/>
            </a:pPr>
            <a:r>
              <a:rPr lang="en-US" b="1" u="sng" dirty="0" smtClean="0"/>
              <a:t>“Old Immigrants”</a:t>
            </a:r>
          </a:p>
          <a:p>
            <a:r>
              <a:rPr lang="en-US" dirty="0" smtClean="0"/>
              <a:t>The myth of the WASP – White, Anglo-Saxon Protestants…</a:t>
            </a:r>
          </a:p>
          <a:p>
            <a:r>
              <a:rPr lang="en-US" dirty="0" smtClean="0"/>
              <a:t>Northern or Western Europeans</a:t>
            </a:r>
          </a:p>
          <a:p>
            <a:r>
              <a:rPr lang="en-US" dirty="0" smtClean="0"/>
              <a:t>English Speakers or familiarity with the language and alphabet</a:t>
            </a:r>
          </a:p>
          <a:p>
            <a:r>
              <a:rPr lang="en-US" dirty="0" smtClean="0"/>
              <a:t>Protestant faiths allowed church-centered community development.</a:t>
            </a:r>
          </a:p>
          <a:p>
            <a:pPr marL="18288" indent="0">
              <a:buNone/>
            </a:pP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4953000" y="609600"/>
            <a:ext cx="3349752" cy="4343400"/>
          </a:xfrm>
        </p:spPr>
        <p:txBody>
          <a:bodyPr>
            <a:normAutofit fontScale="92500" lnSpcReduction="10000"/>
          </a:bodyPr>
          <a:lstStyle/>
          <a:p>
            <a:pPr marL="18288" indent="0">
              <a:buNone/>
            </a:pPr>
            <a:r>
              <a:rPr lang="en-US" sz="2300" b="1" u="sng" dirty="0" smtClean="0"/>
              <a:t>“The New Immigrants”</a:t>
            </a:r>
          </a:p>
          <a:p>
            <a:r>
              <a:rPr lang="en-US" sz="2300" dirty="0" smtClean="0"/>
              <a:t>Southern and Eastern Europeans… Russian, Slavic, Balkan, Italian, Greek</a:t>
            </a:r>
          </a:p>
          <a:p>
            <a:r>
              <a:rPr lang="en-US" sz="2300" dirty="0" smtClean="0"/>
              <a:t>Non English speakers – some with unique alphabets: Greek Cyrillic, Arabic.</a:t>
            </a:r>
          </a:p>
          <a:p>
            <a:r>
              <a:rPr lang="en-US" sz="2300" dirty="0" smtClean="0"/>
              <a:t>Catholic, Jewish, or Orthodox Christian faiths made assimilation more difficult. </a:t>
            </a:r>
          </a:p>
          <a:p>
            <a:pPr marL="18288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50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Ellis Island, New York Harbor </a:t>
            </a:r>
            <a:endParaRPr lang="en-US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613" y="1514475"/>
            <a:ext cx="3276600" cy="2457450"/>
          </a:xfrm>
        </p:spPr>
      </p:pic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Angel Island, San Francisco Bay</a:t>
            </a:r>
            <a:endParaRPr lang="en-US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5823" y="1524000"/>
            <a:ext cx="3220178" cy="2438400"/>
          </a:xfr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Immigration Stations processed New Immigrants to the United States – by the 1880s, though, immigration restrictions were being drafted into law.</a:t>
            </a:r>
            <a:endParaRPr lang="en-US" sz="24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43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2743200" y="3505200"/>
            <a:ext cx="5029200" cy="72080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process of becoming a part of another culture – it may require learning new languages, social norms, customs, holidays, traditions, and common beliefs. 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Assimilation</a:t>
            </a:r>
            <a:r>
              <a:rPr lang="en-US" sz="4000" dirty="0" smtClean="0"/>
              <a:t> – (</a:t>
            </a:r>
            <a:r>
              <a:rPr lang="en-US" sz="4000" i="1" dirty="0" smtClean="0"/>
              <a:t>n.</a:t>
            </a:r>
            <a:r>
              <a:rPr lang="en-US" sz="4000" dirty="0" smtClean="0"/>
              <a:t>) a </a:t>
            </a:r>
            <a:r>
              <a:rPr lang="en-US" sz="4000" u="sng" dirty="0" smtClean="0"/>
              <a:t>process</a:t>
            </a:r>
            <a:r>
              <a:rPr lang="en-US" sz="4000" dirty="0" smtClean="0"/>
              <a:t>…</a:t>
            </a:r>
            <a:endParaRPr lang="en-US" sz="4000" dirty="0"/>
          </a:p>
        </p:txBody>
      </p:sp>
      <p:pic>
        <p:nvPicPr>
          <p:cNvPr id="18" name="Picture Placeholder 1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0" b="1330"/>
          <a:stretch>
            <a:fillRect/>
          </a:stretch>
        </p:blipFill>
        <p:spPr>
          <a:xfrm>
            <a:off x="2438400" y="228600"/>
            <a:ext cx="4538131" cy="3047999"/>
          </a:xfrm>
        </p:spPr>
      </p:pic>
    </p:spTree>
    <p:extLst>
      <p:ext uri="{BB962C8B-B14F-4D97-AF65-F5344CB8AC3E}">
        <p14:creationId xmlns:p14="http://schemas.microsoft.com/office/powerpoint/2010/main" val="400320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Ethnic neighborhoods allowed immigrants to have all of the comforts of home – a common language, culture, and even favorite foods – in their adopted nation.  It could also prevent assimilation, though, since older family members never ventured out of the neighborhood to learn about American culture.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4876800"/>
            <a:ext cx="7543800" cy="9144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Ethnic Neighborhoods</a:t>
            </a:r>
            <a:endParaRPr lang="en-US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823646"/>
            <a:ext cx="4343400" cy="3153308"/>
          </a:xfrm>
        </p:spPr>
      </p:pic>
    </p:spTree>
    <p:extLst>
      <p:ext uri="{BB962C8B-B14F-4D97-AF65-F5344CB8AC3E}">
        <p14:creationId xmlns:p14="http://schemas.microsoft.com/office/powerpoint/2010/main" val="282794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800358"/>
            <a:ext cx="4343400" cy="3199883"/>
          </a:xfrm>
        </p:spPr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The public school movement in Northern cities was started by Horace Mann at a time when immigration was increasing rapidly.  Usually children in families learned to speak English before their parents or grandparents,  and practiced American customs and traditions rather than – or in addition to - the customs of their native countries.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The Public Schools were created to help assimilate immigrant children to American culture. </a:t>
            </a:r>
            <a:endParaRPr lang="en-US" sz="24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19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96" b="5196"/>
          <a:stretch>
            <a:fillRect/>
          </a:stretch>
        </p:blipFill>
        <p:spPr>
          <a:xfrm>
            <a:off x="2286000" y="228600"/>
            <a:ext cx="4648200" cy="3006725"/>
          </a:xfrm>
        </p:spPr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2743200" y="3453046"/>
            <a:ext cx="5029200" cy="1728553"/>
          </a:xfrm>
        </p:spPr>
        <p:txBody>
          <a:bodyPr/>
          <a:lstStyle/>
          <a:p>
            <a:pPr marL="342900" indent="-342900">
              <a:buFont typeface="Wingdings" pitchFamily="2" charset="2"/>
              <a:buChar char="v"/>
            </a:pPr>
            <a:r>
              <a:rPr lang="en-US" dirty="0" smtClean="0"/>
              <a:t>Immigrants were the backbone to America’s workforce, taking jobs in steel mills, meatpacking plants, mines, and garment workshops. 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n-US" dirty="0" smtClean="0"/>
              <a:t>Ethnic foods gained great popularity.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n-US" dirty="0" smtClean="0"/>
              <a:t>Immigrants and the children of immigrants were major contributors of inventions and innovations.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62000" y="5410200"/>
            <a:ext cx="7543800" cy="914400"/>
          </a:xfrm>
        </p:spPr>
        <p:txBody>
          <a:bodyPr/>
          <a:lstStyle/>
          <a:p>
            <a:r>
              <a:rPr lang="en-US" dirty="0" smtClean="0"/>
              <a:t>Immigrant Contributions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79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151</TotalTime>
  <Words>652</Words>
  <Application>Microsoft Office PowerPoint</Application>
  <PresentationFormat>On-screen Show (4:3)</PresentationFormat>
  <Paragraphs>52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Elemental</vt:lpstr>
      <vt:lpstr>“The New Immigrants”</vt:lpstr>
      <vt:lpstr>List at least five (5) reasons for immigration to the United States between 1865 and 1920. </vt:lpstr>
      <vt:lpstr>Other Reasons for Immigration</vt:lpstr>
      <vt:lpstr>Immigrants: The “Old” VS. The “New”</vt:lpstr>
      <vt:lpstr>Immigration Stations processed New Immigrants to the United States – by the 1880s, though, immigration restrictions were being drafted into law.</vt:lpstr>
      <vt:lpstr>Assimilation – (n.) a process…</vt:lpstr>
      <vt:lpstr>Ethnic Neighborhoods</vt:lpstr>
      <vt:lpstr>The Public Schools were created to help assimilate immigrant children to American culture. </vt:lpstr>
      <vt:lpstr>Immigrant Contributions</vt:lpstr>
      <vt:lpstr>Nativism – (n.) Anti-Immigrant bigotry and racism</vt:lpstr>
      <vt:lpstr>Alleged Negative Characteristics of Immigrants  - Nativists ascribed all of the problems in American Society to immigrant groups.  Frequently, immigrants were the victims of these conditions, not the cause. </vt:lpstr>
      <vt:lpstr>The Chinese Exclusion Act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New Immigrants</dc:title>
  <dc:creator>Adam</dc:creator>
  <cp:lastModifiedBy>vjdean</cp:lastModifiedBy>
  <cp:revision>14</cp:revision>
  <dcterms:created xsi:type="dcterms:W3CDTF">2011-06-30T01:31:15Z</dcterms:created>
  <dcterms:modified xsi:type="dcterms:W3CDTF">2013-10-25T13:56:05Z</dcterms:modified>
</cp:coreProperties>
</file>